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</p:sldMasterIdLst>
  <p:notesMasterIdLst>
    <p:notesMasterId r:id="rId9"/>
  </p:notesMasterIdLst>
  <p:handoutMasterIdLst>
    <p:handoutMasterId r:id="rId10"/>
  </p:handoutMasterIdLst>
  <p:sldIdLst>
    <p:sldId id="260" r:id="rId5"/>
    <p:sldId id="261" r:id="rId6"/>
    <p:sldId id="262" r:id="rId7"/>
    <p:sldId id="263" r:id="rId8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5" dt="2026-09-16T13:11:08.112"/>
    <p1510:client id="{14E29C87-1C3F-28C4-F751-EAF06826729A}" v="38" dt="2026-09-16T08:18:17.393"/>
    <p1510:client id="{491F69E7-2F20-E693-559C-347711D5CBF3}" v="20" dt="2026-09-15T06:52:27.392"/>
    <p1510:client id="{66F1552F-9F14-0AF4-FBA6-72E6C19F1732}" v="8" dt="2026-09-15T07:05:17.525"/>
    <p1510:client id="{86E42DDA-DF2C-340A-3AF8-F65E1E507534}" v="98" dt="2026-09-16T13:06:48.974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9" autoAdjust="0"/>
    <p:restoredTop sz="97155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16.09.2026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16.09.2026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617954"/>
              </p:ext>
            </p:extLst>
          </p:nvPr>
        </p:nvGraphicFramePr>
        <p:xfrm>
          <a:off x="611560" y="901462"/>
          <a:ext cx="7920880" cy="4536504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19211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211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768190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211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211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211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1192115">
                  <a:extLst>
                    <a:ext uri="{9D8B030D-6E8A-4147-A177-3AD203B41FA5}">
                      <a16:colId xmlns:a16="http://schemas.microsoft.com/office/drawing/2014/main" val="3025166324"/>
                    </a:ext>
                  </a:extLst>
                </a:gridCol>
              </a:tblGrid>
              <a:tr h="266675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Cumartesi / Saturday</a:t>
                      </a: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4223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MATH125</a:t>
                      </a: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Calculus 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SOC131</a:t>
                      </a:r>
                    </a:p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Fundamentals of Sociology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ECON101</a:t>
                      </a:r>
                    </a:p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Principles of Microeconomics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4223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786671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ECON101</a:t>
                      </a:r>
                    </a:p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Principles of Microeconomics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SOC131</a:t>
                      </a:r>
                    </a:p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Fundamentals of Sociology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4223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noProof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MATH125</a:t>
                      </a:r>
                      <a:endParaRPr lang="en-US" sz="800" b="0" i="0" u="none" strike="noStrike" noProof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tr-TR" sz="800" b="0" i="0" u="none" strike="noStrike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Calculus</a:t>
                      </a:r>
                      <a:r>
                        <a:rPr lang="tr-TR" sz="800" b="0" i="0" u="none" strike="noStrike" noProof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I</a:t>
                      </a:r>
                      <a:endParaRPr lang="en-US" sz="800" b="0" i="0" u="none" strike="noStrike" noProof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526596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ENG103</a:t>
                      </a:r>
                    </a:p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Advanced English 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LAW131</a:t>
                      </a:r>
                    </a:p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Basic Principles of Law</a:t>
                      </a:r>
                    </a:p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F-404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UNI103</a:t>
                      </a:r>
                    </a:p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University Life and Career Planning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4223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TURK107</a:t>
                      </a:r>
                    </a:p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Turkish 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4223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TURK103</a:t>
                      </a:r>
                    </a:p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Turkish Language 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4223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4223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tr-TR" sz="1500" b="1" spc="-10" dirty="0">
                <a:latin typeface="Arial"/>
                <a:cs typeface="Arial"/>
              </a:rPr>
              <a:t>2026-</a:t>
            </a:r>
            <a:r>
              <a:rPr lang="tr-TR" sz="1500" b="1" dirty="0">
                <a:latin typeface="Arial"/>
                <a:cs typeface="Arial"/>
              </a:rPr>
              <a:t>2027</a:t>
            </a:r>
            <a:r>
              <a:rPr lang="tr-TR" sz="1500" b="1" spc="25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Güz</a:t>
            </a:r>
            <a:r>
              <a:rPr lang="tr-TR" sz="1500" b="1" spc="24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Dönemi</a:t>
            </a:r>
            <a:r>
              <a:rPr lang="tr-TR" sz="1500" b="1" spc="26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Ekonomi (İngilizce)1.</a:t>
            </a:r>
            <a:r>
              <a:rPr lang="tr-TR" sz="1500" b="1" spc="25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Sınıf</a:t>
            </a:r>
            <a:r>
              <a:rPr lang="tr-TR" sz="1500" b="1" spc="26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Haftalık</a:t>
            </a:r>
            <a:r>
              <a:rPr lang="tr-TR" sz="1500" b="1" spc="265" dirty="0">
                <a:latin typeface="Arial"/>
                <a:cs typeface="Arial"/>
              </a:rPr>
              <a:t> </a:t>
            </a:r>
            <a:r>
              <a:rPr lang="tr-TR" sz="1500" b="1" spc="-20" dirty="0">
                <a:latin typeface="Arial"/>
                <a:cs typeface="Arial"/>
              </a:rPr>
              <a:t>Ders </a:t>
            </a:r>
            <a:r>
              <a:rPr lang="tr-TR" sz="1500" b="1" dirty="0">
                <a:latin typeface="Arial"/>
                <a:cs typeface="Arial"/>
              </a:rPr>
              <a:t>Programı</a:t>
            </a:r>
            <a:r>
              <a:rPr lang="tr-TR" sz="1500" b="1" spc="6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/</a:t>
            </a:r>
            <a:r>
              <a:rPr lang="tr-TR" sz="1500" b="1" spc="65" dirty="0">
                <a:latin typeface="Arial"/>
                <a:cs typeface="Arial"/>
              </a:rPr>
              <a:t> </a:t>
            </a:r>
            <a:r>
              <a:rPr lang="tr-TR" sz="1500" b="1" spc="-10" dirty="0">
                <a:latin typeface="Arial"/>
                <a:cs typeface="Arial"/>
              </a:rPr>
              <a:t>2026-</a:t>
            </a:r>
            <a:r>
              <a:rPr lang="tr-TR" sz="1500" b="1" dirty="0">
                <a:latin typeface="Arial"/>
                <a:cs typeface="Arial"/>
              </a:rPr>
              <a:t>2027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Fall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Term</a:t>
            </a:r>
            <a:r>
              <a:rPr lang="tr-TR" sz="1500" b="1" spc="75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Economics</a:t>
            </a:r>
            <a:r>
              <a:rPr lang="tr-TR" sz="1500" b="1" dirty="0">
                <a:latin typeface="Arial"/>
                <a:cs typeface="Arial"/>
              </a:rPr>
              <a:t> (English)</a:t>
            </a:r>
            <a:r>
              <a:rPr lang="tr-TR" sz="1500" b="1" spc="8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1st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spc="-20" dirty="0" err="1">
                <a:latin typeface="Arial"/>
                <a:cs typeface="Arial"/>
              </a:rPr>
              <a:t>Year</a:t>
            </a:r>
            <a:r>
              <a:rPr lang="tr-TR" sz="1500" b="1" spc="-20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Weekly</a:t>
            </a:r>
            <a:r>
              <a:rPr lang="tr-TR" sz="1500" b="1" spc="-7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Course</a:t>
            </a:r>
            <a:r>
              <a:rPr lang="tr-TR" sz="1500" b="1" spc="-55" dirty="0">
                <a:latin typeface="Arial"/>
                <a:cs typeface="Arial"/>
              </a:rPr>
              <a:t> </a:t>
            </a:r>
            <a:r>
              <a:rPr lang="tr-TR" sz="1500" b="1" spc="-10" dirty="0">
                <a:latin typeface="Arial"/>
                <a:cs typeface="Arial"/>
              </a:rPr>
              <a:t>Schedule</a:t>
            </a:r>
            <a:endParaRPr lang="tr-TR" sz="15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13D834-9F84-294C-E66B-2CBD8EB92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111BCF49-A606-B166-1EBE-90B46101A2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990849"/>
              </p:ext>
            </p:extLst>
          </p:nvPr>
        </p:nvGraphicFramePr>
        <p:xfrm>
          <a:off x="487430" y="701724"/>
          <a:ext cx="8477056" cy="510353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275821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275821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55460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942491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275821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275821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1275821">
                  <a:extLst>
                    <a:ext uri="{9D8B030D-6E8A-4147-A177-3AD203B41FA5}">
                      <a16:colId xmlns:a16="http://schemas.microsoft.com/office/drawing/2014/main" val="3025166324"/>
                    </a:ext>
                  </a:extLst>
                </a:gridCol>
              </a:tblGrid>
              <a:tr h="30000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Cumartesi / </a:t>
                      </a:r>
                      <a:r>
                        <a:rPr lang="tr-T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Saturday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475159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+mn-lt"/>
                        </a:rPr>
                        <a:t>STAT209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Statistics for Business and Economics I</a:t>
                      </a:r>
                      <a:endParaRPr lang="en-US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ECON201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Microeconomics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ECON203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Macroeconomics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475159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885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HIST215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Atatürk’s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Principles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and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the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History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of </a:t>
                      </a: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Turkish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Republic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475159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STAT209</a:t>
                      </a:r>
                      <a:endParaRPr lang="en-U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Statistics for Business and Economics 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592417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475159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ECON207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Mathematics</a:t>
                      </a:r>
                      <a:r>
                        <a:rPr lang="tr-TR" sz="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800" b="0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for</a:t>
                      </a:r>
                      <a:r>
                        <a:rPr lang="tr-TR" sz="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800" b="0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Economic</a:t>
                      </a:r>
                      <a:r>
                        <a:rPr lang="tr-TR" sz="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800" b="0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Studies</a:t>
                      </a:r>
                      <a:endParaRPr lang="tr-TR" sz="8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475159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475159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475159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B3D2D897-B612-DC35-C6A9-F605F8839AE9}"/>
              </a:ext>
            </a:extLst>
          </p:cNvPr>
          <p:cNvSpPr txBox="1"/>
          <p:nvPr/>
        </p:nvSpPr>
        <p:spPr>
          <a:xfrm>
            <a:off x="467544" y="116632"/>
            <a:ext cx="7632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tr-TR" sz="1500" b="1" spc="-10" dirty="0">
                <a:latin typeface="Arial"/>
                <a:cs typeface="Arial"/>
              </a:rPr>
              <a:t>2026-</a:t>
            </a:r>
            <a:r>
              <a:rPr lang="tr-TR" sz="1500" b="1" dirty="0">
                <a:latin typeface="Arial"/>
                <a:cs typeface="Arial"/>
              </a:rPr>
              <a:t>2027</a:t>
            </a:r>
            <a:r>
              <a:rPr lang="tr-TR" sz="1500" b="1" spc="25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Güz</a:t>
            </a:r>
            <a:r>
              <a:rPr lang="tr-TR" sz="1500" b="1" spc="24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Dönemi</a:t>
            </a:r>
            <a:r>
              <a:rPr lang="tr-TR" sz="1500" b="1" spc="26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Ekonomi (İngilizce)2.</a:t>
            </a:r>
            <a:r>
              <a:rPr lang="tr-TR" sz="1500" b="1" spc="25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Sınıf</a:t>
            </a:r>
            <a:r>
              <a:rPr lang="tr-TR" sz="1500" b="1" spc="26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Haftalık</a:t>
            </a:r>
            <a:r>
              <a:rPr lang="tr-TR" sz="1500" b="1" spc="265" dirty="0">
                <a:latin typeface="Arial"/>
                <a:cs typeface="Arial"/>
              </a:rPr>
              <a:t> </a:t>
            </a:r>
            <a:r>
              <a:rPr lang="tr-TR" sz="1500" b="1" spc="-20" dirty="0">
                <a:latin typeface="Arial"/>
                <a:cs typeface="Arial"/>
              </a:rPr>
              <a:t>Ders </a:t>
            </a:r>
            <a:r>
              <a:rPr lang="tr-TR" sz="1500" b="1" dirty="0">
                <a:latin typeface="Arial"/>
                <a:cs typeface="Arial"/>
              </a:rPr>
              <a:t>Programı</a:t>
            </a:r>
            <a:r>
              <a:rPr lang="tr-TR" sz="1500" b="1" spc="6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/</a:t>
            </a:r>
            <a:r>
              <a:rPr lang="tr-TR" sz="1500" b="1" spc="65" dirty="0">
                <a:latin typeface="Arial"/>
                <a:cs typeface="Arial"/>
              </a:rPr>
              <a:t> </a:t>
            </a:r>
            <a:r>
              <a:rPr lang="tr-TR" sz="1500" b="1" spc="-10" dirty="0">
                <a:latin typeface="Arial"/>
                <a:cs typeface="Arial"/>
              </a:rPr>
              <a:t>2026-</a:t>
            </a:r>
            <a:r>
              <a:rPr lang="tr-TR" sz="1500" b="1" dirty="0">
                <a:latin typeface="Arial"/>
                <a:cs typeface="Arial"/>
              </a:rPr>
              <a:t>2027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Fall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Term</a:t>
            </a:r>
            <a:r>
              <a:rPr lang="tr-TR" sz="1500" b="1" spc="75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Economics</a:t>
            </a:r>
            <a:r>
              <a:rPr lang="tr-TR" sz="1500" b="1" dirty="0">
                <a:latin typeface="Arial"/>
                <a:cs typeface="Arial"/>
              </a:rPr>
              <a:t> (English)</a:t>
            </a:r>
            <a:r>
              <a:rPr lang="tr-TR" sz="1500" b="1" spc="85" dirty="0">
                <a:latin typeface="Arial"/>
                <a:cs typeface="Arial"/>
              </a:rPr>
              <a:t> 2nd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spc="-20" dirty="0" err="1">
                <a:latin typeface="Arial"/>
                <a:cs typeface="Arial"/>
              </a:rPr>
              <a:t>Year</a:t>
            </a:r>
            <a:r>
              <a:rPr lang="tr-TR" sz="1500" b="1" spc="-20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Weekly</a:t>
            </a:r>
            <a:r>
              <a:rPr lang="tr-TR" sz="1500" b="1" spc="-7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Course</a:t>
            </a:r>
            <a:r>
              <a:rPr lang="tr-TR" sz="1500" b="1" spc="-55" dirty="0">
                <a:latin typeface="Arial"/>
                <a:cs typeface="Arial"/>
              </a:rPr>
              <a:t> </a:t>
            </a:r>
            <a:r>
              <a:rPr lang="tr-TR" sz="1500" b="1" spc="-10" dirty="0">
                <a:latin typeface="Arial"/>
                <a:cs typeface="Arial"/>
              </a:rPr>
              <a:t>Schedule</a:t>
            </a:r>
            <a:endParaRPr lang="tr-TR" sz="15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3614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FB54FB-462A-C22E-BC81-7132B0001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2007860B-E171-890E-DA9A-34E5B0B51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807574"/>
              </p:ext>
            </p:extLst>
          </p:nvPr>
        </p:nvGraphicFramePr>
        <p:xfrm>
          <a:off x="365944" y="674312"/>
          <a:ext cx="8408936" cy="5184527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464677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464677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943826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464677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464677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803201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803201">
                  <a:extLst>
                    <a:ext uri="{9D8B030D-6E8A-4147-A177-3AD203B41FA5}">
                      <a16:colId xmlns:a16="http://schemas.microsoft.com/office/drawing/2014/main" val="3471527870"/>
                    </a:ext>
                  </a:extLst>
                </a:gridCol>
              </a:tblGrid>
              <a:tr h="292582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Saatler / 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Pazartesi / 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Salı / 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Çarşamba / 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Perşembe / 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3" marR="6043" marT="6043" marB="0" anchor="ctr"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45838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ECON303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International Economics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Bilge Çağatay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B-312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ECON355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Game Theory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ECON305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Monetary Theory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INTF333 Accounting</a:t>
                      </a:r>
                    </a:p>
                    <a:p>
                      <a:pPr lvl="0" algn="ctr" fontAlgn="b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09:00-10:50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b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77628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ECON303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International </a:t>
                      </a: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Economics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>
                        <a:buNone/>
                      </a:pPr>
                      <a:br>
                        <a:rPr lang="tr-TR" sz="800" dirty="0">
                          <a:latin typeface="+mn-lt"/>
                        </a:rPr>
                      </a:br>
                      <a:endParaRPr lang="tr-TR" sz="800" b="0" i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None/>
                      </a:pPr>
                      <a:endParaRPr lang="tr-TR" sz="8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ECON301 </a:t>
                      </a:r>
                      <a:r>
                        <a:rPr lang="tr-TR" sz="800" b="0" i="0" u="none" strike="noStrike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Econometrics</a:t>
                      </a: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I</a:t>
                      </a:r>
                      <a:endParaRPr lang="en-US" sz="800" b="0" i="0" u="none" strike="noStrike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–</a:t>
                      </a:r>
                      <a:endParaRPr lang="en-US" sz="800" b="0" i="0" u="none" strike="noStrike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indent="0" algn="ctr"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IR351</a:t>
                      </a:r>
                      <a:endParaRPr lang="en-US" sz="800" b="0" i="0" u="none" strike="noStrike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indent="0" algn="ctr"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Migration </a:t>
                      </a:r>
                      <a:r>
                        <a:rPr lang="tr-TR" sz="800" b="0" i="0" u="none" strike="noStrike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Studies</a:t>
                      </a:r>
                      <a:endParaRPr lang="en-US" sz="800" b="0" i="0" u="none" strike="noStrike" noProof="0" dirty="0" err="1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78997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11.00-11.50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lvl="0" indent="0" algn="ctr">
                        <a:buNone/>
                      </a:pPr>
                      <a:r>
                        <a:rPr lang="tr-TR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IR355</a:t>
                      </a:r>
                      <a:endParaRPr lang="en-US"/>
                    </a:p>
                    <a:p>
                      <a:pPr lvl="0" indent="0" algn="ctr">
                        <a:buNone/>
                      </a:pPr>
                      <a:r>
                        <a:rPr lang="tr-TR" sz="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International Environmental Problems</a:t>
                      </a:r>
                      <a:endParaRPr lang="en-US"/>
                    </a:p>
                    <a:p>
                      <a:pPr lvl="0" indent="0" algn="ctr">
                        <a:buNone/>
                      </a:pPr>
                      <a:r>
                        <a:rPr lang="tr-TR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Nihan Akıncılar</a:t>
                      </a:r>
                      <a:endParaRPr lang="en-US"/>
                    </a:p>
                    <a:p>
                      <a:pPr lvl="0" indent="0" algn="ctr">
                        <a:buNone/>
                      </a:pPr>
                      <a:r>
                        <a:rPr lang="tr-TR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B-213</a:t>
                      </a:r>
                      <a:endParaRPr lang="en-US"/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buNone/>
                      </a:pPr>
                      <a:r>
                        <a:rPr lang="tr-TR" sz="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IR355</a:t>
                      </a:r>
                      <a:endParaRPr lang="en-US"/>
                    </a:p>
                    <a:p>
                      <a:pPr lvl="0" indent="0" algn="ctr">
                        <a:buNone/>
                      </a:pPr>
                      <a:r>
                        <a:rPr lang="tr-TR" sz="8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International Environmental Problems</a:t>
                      </a:r>
                      <a:endParaRPr lang="tr-TR"/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ECON381 </a:t>
                      </a:r>
                      <a:endParaRPr lang="en-US"/>
                    </a:p>
                    <a:p>
                      <a:pPr lvl="0"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Urban </a:t>
                      </a: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Economics</a:t>
                      </a:r>
                      <a:endParaRPr lang="en-US" dirty="0" err="1"/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1F1F1F"/>
                          </a:solidFill>
                          <a:latin typeface="Calibri"/>
                          <a:ea typeface="Calibri"/>
                          <a:cs typeface="Calibri"/>
                        </a:rPr>
                        <a:t>INTF333 Accounting</a:t>
                      </a:r>
                      <a:endParaRPr lang="tr-TR" sz="800" b="0" i="0" u="none" strike="noStrike" noProof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latin typeface="+mn-lt"/>
                        </a:rPr>
                        <a:t>-</a:t>
                      </a:r>
                      <a:endParaRPr lang="tr-TR"/>
                    </a:p>
                    <a:p>
                      <a:pPr lvl="0"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ECON355</a:t>
                      </a:r>
                      <a:endParaRPr lang="tr-TR"/>
                    </a:p>
                    <a:p>
                      <a:pPr lvl="0"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Game Theory</a:t>
                      </a:r>
                      <a:endParaRPr lang="tr-TR"/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vl="0" indent="0" algn="ctr">
                        <a:buNone/>
                      </a:pPr>
                      <a:endParaRPr lang="tr-TR" sz="8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3" marR="6043" marT="60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6742577"/>
                  </a:ext>
                </a:extLst>
              </a:tr>
              <a:tr h="45838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575412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ECON305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Monetary Theory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Bilge Çağatay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B-312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ECON301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Econometrics 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45838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ECON381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Urban Economics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tr-TR" sz="800" b="0" i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45838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45838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45838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23C3C7C-50EE-09F3-E084-F7525F5FB81C}"/>
              </a:ext>
            </a:extLst>
          </p:cNvPr>
          <p:cNvSpPr txBox="1"/>
          <p:nvPr/>
        </p:nvSpPr>
        <p:spPr>
          <a:xfrm>
            <a:off x="467544" y="116632"/>
            <a:ext cx="7632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tr-TR" sz="1500" b="1" spc="-10" dirty="0">
                <a:latin typeface="Arial"/>
                <a:cs typeface="Arial"/>
              </a:rPr>
              <a:t>2026-</a:t>
            </a:r>
            <a:r>
              <a:rPr lang="tr-TR" sz="1500" b="1" dirty="0">
                <a:latin typeface="Arial"/>
                <a:cs typeface="Arial"/>
              </a:rPr>
              <a:t>2027</a:t>
            </a:r>
            <a:r>
              <a:rPr lang="tr-TR" sz="1500" b="1" spc="25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Güz</a:t>
            </a:r>
            <a:r>
              <a:rPr lang="tr-TR" sz="1500" b="1" spc="24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Dönemi</a:t>
            </a:r>
            <a:r>
              <a:rPr lang="tr-TR" sz="1500" b="1" spc="26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Ekonomi (İngilizce)3.</a:t>
            </a:r>
            <a:r>
              <a:rPr lang="tr-TR" sz="1500" b="1" spc="25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Sınıf</a:t>
            </a:r>
            <a:r>
              <a:rPr lang="tr-TR" sz="1500" b="1" spc="26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Haftalık</a:t>
            </a:r>
            <a:r>
              <a:rPr lang="tr-TR" sz="1500" b="1" spc="265" dirty="0">
                <a:latin typeface="Arial"/>
                <a:cs typeface="Arial"/>
              </a:rPr>
              <a:t> </a:t>
            </a:r>
            <a:r>
              <a:rPr lang="tr-TR" sz="1500" b="1" spc="-20" dirty="0">
                <a:latin typeface="Arial"/>
                <a:cs typeface="Arial"/>
              </a:rPr>
              <a:t>Ders </a:t>
            </a:r>
            <a:r>
              <a:rPr lang="tr-TR" sz="1500" b="1" dirty="0">
                <a:latin typeface="Arial"/>
                <a:cs typeface="Arial"/>
              </a:rPr>
              <a:t>Programı</a:t>
            </a:r>
            <a:r>
              <a:rPr lang="tr-TR" sz="1500" b="1" spc="6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/</a:t>
            </a:r>
            <a:r>
              <a:rPr lang="tr-TR" sz="1500" b="1" spc="65" dirty="0">
                <a:latin typeface="Arial"/>
                <a:cs typeface="Arial"/>
              </a:rPr>
              <a:t> </a:t>
            </a:r>
            <a:r>
              <a:rPr lang="tr-TR" sz="1500" b="1" spc="-10" dirty="0">
                <a:latin typeface="Arial"/>
                <a:cs typeface="Arial"/>
              </a:rPr>
              <a:t>2026-</a:t>
            </a:r>
            <a:r>
              <a:rPr lang="tr-TR" sz="1500" b="1" dirty="0">
                <a:latin typeface="Arial"/>
                <a:cs typeface="Arial"/>
              </a:rPr>
              <a:t>2027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Fall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Term</a:t>
            </a:r>
            <a:r>
              <a:rPr lang="tr-TR" sz="1500" b="1" spc="75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Economics</a:t>
            </a:r>
            <a:r>
              <a:rPr lang="tr-TR" sz="1500" b="1" dirty="0">
                <a:latin typeface="Arial"/>
                <a:cs typeface="Arial"/>
              </a:rPr>
              <a:t> (English)</a:t>
            </a:r>
            <a:r>
              <a:rPr lang="tr-TR" sz="1500" b="1" spc="85" dirty="0">
                <a:latin typeface="Arial"/>
                <a:cs typeface="Arial"/>
              </a:rPr>
              <a:t> 3rd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spc="-20" dirty="0" err="1">
                <a:latin typeface="Arial"/>
                <a:cs typeface="Arial"/>
              </a:rPr>
              <a:t>Year</a:t>
            </a:r>
            <a:r>
              <a:rPr lang="tr-TR" sz="1500" b="1" spc="-20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Weekly</a:t>
            </a:r>
            <a:r>
              <a:rPr lang="tr-TR" sz="1500" b="1" spc="-7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Course</a:t>
            </a:r>
            <a:r>
              <a:rPr lang="tr-TR" sz="1500" b="1" spc="-55" dirty="0">
                <a:latin typeface="Arial"/>
                <a:cs typeface="Arial"/>
              </a:rPr>
              <a:t> </a:t>
            </a:r>
            <a:r>
              <a:rPr lang="tr-TR" sz="1500" b="1" spc="-10" dirty="0">
                <a:latin typeface="Arial"/>
                <a:cs typeface="Arial"/>
              </a:rPr>
              <a:t>Schedule</a:t>
            </a:r>
            <a:endParaRPr lang="tr-TR" sz="15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6138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B932F9-5A6E-F6F5-1B15-CA367B0CA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D8172573-C37B-BD03-ACC4-8DF08AD428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771237"/>
              </p:ext>
            </p:extLst>
          </p:nvPr>
        </p:nvGraphicFramePr>
        <p:xfrm>
          <a:off x="467544" y="548680"/>
          <a:ext cx="8136905" cy="4824537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441591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441591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305591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064950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441591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441591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83607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  <a:latin typeface="+mn-lt"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449183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ECON401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Turkish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Economy</a:t>
                      </a:r>
                      <a:endParaRPr lang="tr-TR" sz="800" b="0" i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ECON411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Agricultural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Economics</a:t>
                      </a:r>
                      <a:endParaRPr lang="tr-TR" sz="800" b="0" i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449183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83661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ECON401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Turkish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Economy</a:t>
                      </a:r>
                      <a:endParaRPr lang="tr-TR" sz="800" b="0" i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449183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+mn-lt"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560031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ECON411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Agricultural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Economics</a:t>
                      </a:r>
                      <a:endParaRPr lang="tr-TR" sz="800" b="0" i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ECON413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Political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Economy</a:t>
                      </a:r>
                      <a:endParaRPr lang="tr-TR" sz="800" b="0" i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449183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ECON413</a:t>
                      </a:r>
                    </a:p>
                    <a:p>
                      <a:pPr indent="0" algn="ctr">
                        <a:buNone/>
                      </a:pP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Political</a:t>
                      </a:r>
                      <a:r>
                        <a:rPr lang="tr-TR" sz="800" b="0" i="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800" b="0" i="0" dirty="0" err="1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Economy</a:t>
                      </a:r>
                      <a:endParaRPr lang="tr-TR" sz="800" b="0" i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449183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449183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449183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CE0BCDCA-9E6C-14A0-08AC-7986909AB9F5}"/>
              </a:ext>
            </a:extLst>
          </p:cNvPr>
          <p:cNvSpPr txBox="1"/>
          <p:nvPr/>
        </p:nvSpPr>
        <p:spPr>
          <a:xfrm>
            <a:off x="467544" y="-100"/>
            <a:ext cx="763284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5080" algn="just">
              <a:spcBef>
                <a:spcPts val="100"/>
              </a:spcBef>
              <a:buClr>
                <a:srgbClr val="ED7D31"/>
              </a:buClr>
              <a:buNone/>
              <a:defRPr/>
            </a:pP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2026-2027 Güz Dönemi Ekonomi (İngilizce)4. Sınıf </a:t>
            </a:r>
            <a:r>
              <a:rPr kumimoji="0" lang="tr-TR" sz="1500" b="1" i="0" u="none" strike="noStrike" kern="1200" cap="none" spc="0" baseline="0" noProof="0" dirty="0">
                <a:solidFill>
                  <a:prstClr val="black"/>
                </a:solidFill>
                <a:latin typeface="Arial"/>
                <a:cs typeface="Arial"/>
              </a:rPr>
              <a:t>Haftalık Ders Programı /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2026-2027 Fall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Term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Economics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(English) 4th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Year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kumimoji="0" lang="tr-TR" sz="1500" b="1" i="0" u="none" strike="noStrike" kern="1200" cap="none" spc="0" baseline="0" noProof="0" dirty="0" err="1">
                <a:solidFill>
                  <a:prstClr val="black"/>
                </a:solidFill>
                <a:latin typeface="Arial"/>
                <a:cs typeface="Arial"/>
              </a:rPr>
              <a:t>Weekly</a:t>
            </a:r>
            <a:r>
              <a:rPr kumimoji="0" lang="tr-TR" sz="1500" b="1" i="0" u="none" strike="noStrike" kern="1200" cap="none" spc="0" baseline="0" noProof="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Course </a:t>
            </a:r>
            <a:r>
              <a:rPr kumimoji="0" lang="tr-TR" sz="1500" b="1" i="0" u="none" strike="noStrike" kern="1200" cap="none" spc="0" baseline="0" noProof="0" dirty="0">
                <a:solidFill>
                  <a:prstClr val="black"/>
                </a:solidFill>
                <a:latin typeface="Arial"/>
                <a:cs typeface="Arial"/>
              </a:rPr>
              <a:t>Schedule</a:t>
            </a:r>
            <a:endParaRPr lang="tr-TR" sz="1500">
              <a:solidFill>
                <a:prstClr val="black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tabLst/>
              <a:defRPr/>
            </a:pPr>
            <a:endParaRPr lang="tr-TR" sz="1500" b="1" i="0" u="none" strike="noStrike" kern="1200" cap="none" spc="0" baseline="0" noProof="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5755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f9de43-f693-4abd-b3da-16a9446d5b24" xsi:nil="true"/>
    <lcf76f155ced4ddcb4097134ff3c332f xmlns="123f497b-f32e-4e02-92f3-8b4fa741714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256068D72C9EFB48AF3F54B18B894F64" ma:contentTypeVersion="11" ma:contentTypeDescription="Yeni belge oluşturun." ma:contentTypeScope="" ma:versionID="031d77c6e7ce9fd8ad3730b16c288e5d">
  <xsd:schema xmlns:xsd="http://www.w3.org/2001/XMLSchema" xmlns:xs="http://www.w3.org/2001/XMLSchema" xmlns:p="http://schemas.microsoft.com/office/2006/metadata/properties" xmlns:ns2="123f497b-f32e-4e02-92f3-8b4fa7417143" xmlns:ns3="46f9de43-f693-4abd-b3da-16a9446d5b24" targetNamespace="http://schemas.microsoft.com/office/2006/metadata/properties" ma:root="true" ma:fieldsID="71bdbe7e907a0810769a1636b68cfc86" ns2:_="" ns3:_="">
    <xsd:import namespace="123f497b-f32e-4e02-92f3-8b4fa7417143"/>
    <xsd:import namespace="46f9de43-f693-4abd-b3da-16a9446d5b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3f497b-f32e-4e02-92f3-8b4fa74171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Resim Etiketleri" ma:readOnly="false" ma:fieldId="{5cf76f15-5ced-4ddc-b409-7134ff3c332f}" ma:taxonomyMulti="true" ma:sspId="bc9e9fa7-888d-4d89-980f-317fd96afa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f9de43-f693-4abd-b3da-16a9446d5b2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656d8a9-8312-44b0-9e77-4048b92ba985}" ma:internalName="TaxCatchAll" ma:showField="CatchAllData" ma:web="46f9de43-f693-4abd-b3da-16a9446d5b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89F1C7-841E-411B-A29A-6E488A56F787}">
  <ds:schemaRefs>
    <ds:schemaRef ds:uri="http://schemas.microsoft.com/office/2006/metadata/properties"/>
    <ds:schemaRef ds:uri="http://schemas.microsoft.com/office/infopath/2007/PartnerControls"/>
    <ds:schemaRef ds:uri="46f9de43-f693-4abd-b3da-16a9446d5b24"/>
    <ds:schemaRef ds:uri="123f497b-f32e-4e02-92f3-8b4fa7417143"/>
  </ds:schemaRefs>
</ds:datastoreItem>
</file>

<file path=customXml/itemProps2.xml><?xml version="1.0" encoding="utf-8"?>
<ds:datastoreItem xmlns:ds="http://schemas.openxmlformats.org/officeDocument/2006/customXml" ds:itemID="{C824A18F-FE86-4F0F-9652-8411294EAC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BC466D-7A66-4660-8B40-1EE23317F1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3f497b-f32e-4e02-92f3-8b4fa7417143"/>
    <ds:schemaRef ds:uri="46f9de43-f693-4abd-b3da-16a9446d5b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364</Words>
  <Application>Microsoft Office PowerPoint</Application>
  <PresentationFormat>On-screen Show (4:3)</PresentationFormat>
  <Paragraphs>158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Teması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Berke Erdoğan</cp:lastModifiedBy>
  <cp:revision>59</cp:revision>
  <cp:lastPrinted>2022-02-24T09:20:43Z</cp:lastPrinted>
  <dcterms:created xsi:type="dcterms:W3CDTF">2021-04-20T12:55:35Z</dcterms:created>
  <dcterms:modified xsi:type="dcterms:W3CDTF">2026-09-16T13:11:16Z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0x010100256068D72C9EFB48AF3F54B18B894F64</vt:lpwstr>
  </property>
  <property fmtid="{D5CDD505-2E9C-101B-9397-08002B2CF9AE}" pid="3" name="MediaServiceImageTags">
    <vt:lpwstr/>
  </property>
</Properties>
</file>